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85" r:id="rId4"/>
    <p:sldId id="259" r:id="rId5"/>
    <p:sldId id="280" r:id="rId6"/>
    <p:sldId id="283" r:id="rId7"/>
    <p:sldId id="277" r:id="rId8"/>
    <p:sldId id="284" r:id="rId9"/>
    <p:sldId id="269" r:id="rId10"/>
    <p:sldId id="28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95" autoAdjust="0"/>
    <p:restoredTop sz="85458" autoAdjust="0"/>
  </p:normalViewPr>
  <p:slideViewPr>
    <p:cSldViewPr>
      <p:cViewPr>
        <p:scale>
          <a:sx n="100" d="100"/>
          <a:sy n="100" d="100"/>
        </p:scale>
        <p:origin x="1512" y="7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AGCuesta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might ask the students to share examples of ways their family remembers and honors their deceased members. Some may offer special prayers on the person’s birthday or death anniversary, visit the cemetery on Veteran’s Day or Memorial Day, or celebrate Día de los Muertos. Affirm that practices like these are rooted in our firm belief in life after death.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733137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Halfpoint</a:t>
            </a:r>
            <a:r>
              <a:rPr lang="en-US" sz="1200">
                <a:solidFill>
                  <a:schemeClr val="bg1">
                    <a:lumMod val="65000"/>
                  </a:schemeClr>
                </a:solidFill>
              </a:rPr>
              <a:t> / iStock.com</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a:solidFill>
                  <a:schemeClr val="tx1"/>
                </a:solidFill>
                <a:effectLst/>
                <a:latin typeface="+mn-lt"/>
                <a:ea typeface="+mn-ea"/>
                <a:cs typeface="+mn-cs"/>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If some of the students are Protestant, they may immediately notice that the books of Tobit, Judith, and both First and Second Maccabees do not appear in their Bible. (The Book of Esther does appear in both Protestant and Catholic Bibles, but the former omits the Greek additions to that book, which together comprise several chapters.) If they are curious about how or why this occurred, explain that these books (along with Wisdom, Sirach, and Baruch) appear only in the Septuagint, the Greek translation of the Old Testament. Therefore, later Jewish leaders did not believe them to be inspired. Centuries later, during the Protestant Reformation, Martin Luther also rejected these books. The Catholic Church, however, has recognized these books as canonical and divinely inspired from at least the fourth century, and quite possibly earlier.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041353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Renata Sedmakova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students may be surprised to learn that the Bible contains some historical fiction. Help them to understand that even though the Books of Tobit, Judith, and Esther are novellas, they are, nonetheless, divinely inspired and teach us important religious truths. If necessary, remind them of the principles of biblical interpretation they learned earlier in this course, including the idea that the Bible contains a multiplicity of literary forms. Determining the form (or genre) of a particular text is a crucial first step in interpreting it correctly.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Cezary Wojtkowski / Shutterstock.com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0826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488022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chameleonseye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biblical books that are the subject of this chapter explain the origin of two Jewish holidays: Purim (Book of Esther) and Hanukkah (First Maccabees). If you have students who are Jewish, you might ask them to share any further insights or fun facts regarding these holidays. Otherwise, you might have the students do a quick internet search to find more information, including the religious rituals, prayers, and traditional foods that are associated with these holidays (pastries called </a:t>
            </a:r>
            <a:r>
              <a:rPr lang="en-US" sz="1200" i="1" kern="1200" dirty="0">
                <a:solidFill>
                  <a:schemeClr val="tx1"/>
                </a:solidFill>
                <a:effectLst/>
                <a:latin typeface="+mn-lt"/>
                <a:ea typeface="+mn-ea"/>
                <a:cs typeface="+mn-cs"/>
              </a:rPr>
              <a:t>Hamentaschen</a:t>
            </a:r>
            <a:r>
              <a:rPr lang="en-US" sz="1200" kern="1200" dirty="0">
                <a:solidFill>
                  <a:schemeClr val="tx1"/>
                </a:solidFill>
                <a:effectLst/>
                <a:latin typeface="+mn-lt"/>
                <a:ea typeface="+mn-ea"/>
                <a:cs typeface="+mn-cs"/>
              </a:rPr>
              <a:t> for Purim and donuts and </a:t>
            </a:r>
            <a:r>
              <a:rPr lang="en-US" sz="1200" i="1" kern="1200" dirty="0">
                <a:solidFill>
                  <a:schemeClr val="tx1"/>
                </a:solidFill>
                <a:effectLst/>
                <a:latin typeface="+mn-lt"/>
                <a:ea typeface="+mn-ea"/>
                <a:cs typeface="+mn-cs"/>
              </a:rPr>
              <a:t>latkes</a:t>
            </a:r>
            <a:r>
              <a:rPr lang="en-US" sz="1200" kern="1200" dirty="0">
                <a:solidFill>
                  <a:schemeClr val="tx1"/>
                </a:solidFill>
                <a:effectLst/>
                <a:latin typeface="+mn-lt"/>
                <a:ea typeface="+mn-ea"/>
                <a:cs typeface="+mn-cs"/>
              </a:rPr>
              <a:t>—potato pancakes—for Hanukkah). This will help the students to understand these holidays as living realities, and Judaism as a living religion.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1666152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Peter Horree / Alamy Stock Photo</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907632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Lebrecht Music and Arts Photo Library / Alamy Stock Photo</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917601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057400"/>
            <a:ext cx="9144000" cy="1470025"/>
          </a:xfrm>
        </p:spPr>
        <p:txBody>
          <a:bodyPr>
            <a:normAutofit/>
          </a:bodyPr>
          <a:lstStyle/>
          <a:p>
            <a:r>
              <a:rPr lang="en-US" dirty="0"/>
              <a:t>Ordinary People Give </a:t>
            </a:r>
            <a:br>
              <a:rPr lang="en-US" dirty="0"/>
            </a:br>
            <a:r>
              <a:rPr lang="en-US" dirty="0"/>
              <a:t>Extraordinary Witness</a:t>
            </a:r>
          </a:p>
        </p:txBody>
      </p:sp>
      <p:sp>
        <p:nvSpPr>
          <p:cNvPr id="3" name="Subtitle 2"/>
          <p:cNvSpPr txBox="1">
            <a:spLocks/>
          </p:cNvSpPr>
          <p:nvPr/>
        </p:nvSpPr>
        <p:spPr>
          <a:xfrm>
            <a:off x="0"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4, Chapter 13</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TX006127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82263" cy="533400"/>
          </a:xfrm>
        </p:spPr>
        <p:txBody>
          <a:bodyPr>
            <a:noAutofit/>
          </a:bodyPr>
          <a:lstStyle/>
          <a:p>
            <a:r>
              <a:rPr lang="en-US" sz="3200" dirty="0"/>
              <a:t>More about Life after Death</a:t>
            </a:r>
            <a:endParaRPr lang="en-US" sz="3200" i="1" dirty="0"/>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749969" y="1295400"/>
            <a:ext cx="7632031" cy="48615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Purgatory is a state of final purification or cleansing after death but before entering Heaven.</a:t>
            </a:r>
          </a:p>
          <a:p>
            <a:pPr lvl="0"/>
            <a:r>
              <a:rPr lang="en-US" dirty="0"/>
              <a:t>Belief in Purgatory is rooted in Second Maccabees.</a:t>
            </a:r>
          </a:p>
          <a:p>
            <a:pPr lvl="0"/>
            <a:r>
              <a:rPr lang="en-US" dirty="0"/>
              <a:t>Over a three-day period each year, we pray with</a:t>
            </a:r>
            <a:br>
              <a:rPr lang="en-US" dirty="0"/>
            </a:br>
            <a:r>
              <a:rPr lang="en-US" dirty="0"/>
              <a:t>and for the dead in a special way: </a:t>
            </a:r>
          </a:p>
          <a:p>
            <a:pPr lvl="1"/>
            <a:r>
              <a:rPr lang="en-US" dirty="0"/>
              <a:t>All Hallows’ Eve: </a:t>
            </a:r>
            <a:br>
              <a:rPr lang="en-US" dirty="0"/>
            </a:br>
            <a:r>
              <a:rPr lang="en-US" dirty="0"/>
              <a:t>October 31</a:t>
            </a:r>
          </a:p>
          <a:p>
            <a:pPr lvl="1"/>
            <a:r>
              <a:rPr lang="en-US" dirty="0"/>
              <a:t>All Saints’ Day: </a:t>
            </a:r>
            <a:br>
              <a:rPr lang="en-US" dirty="0"/>
            </a:br>
            <a:r>
              <a:rPr lang="en-US" dirty="0"/>
              <a:t>November 1</a:t>
            </a:r>
          </a:p>
          <a:p>
            <a:pPr lvl="1"/>
            <a:r>
              <a:rPr lang="en-US" dirty="0"/>
              <a:t>All Souls’ Day: </a:t>
            </a:r>
            <a:br>
              <a:rPr lang="en-US" dirty="0"/>
            </a:br>
            <a:r>
              <a:rPr lang="en-US" dirty="0"/>
              <a:t>November 2</a:t>
            </a:r>
          </a:p>
          <a:p>
            <a:pPr marL="0" lvl="0" indent="0">
              <a:buNone/>
            </a:pPr>
            <a:endParaRPr lang="en-US" dirty="0"/>
          </a:p>
        </p:txBody>
      </p:sp>
      <p:pic>
        <p:nvPicPr>
          <p:cNvPr id="4" name="Picture 3">
            <a:extLst>
              <a:ext uri="{FF2B5EF4-FFF2-40B4-BE49-F238E27FC236}">
                <a16:creationId xmlns:a16="http://schemas.microsoft.com/office/drawing/2014/main" id="{BAC83EEB-B359-DA46-9905-09B7BBAB47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2753" y="3426535"/>
            <a:ext cx="4191000" cy="2724150"/>
          </a:xfrm>
          <a:prstGeom prst="rect">
            <a:avLst/>
          </a:prstGeom>
        </p:spPr>
      </p:pic>
    </p:spTree>
    <p:extLst>
      <p:ext uri="{BB962C8B-B14F-4D97-AF65-F5344CB8AC3E}">
        <p14:creationId xmlns:p14="http://schemas.microsoft.com/office/powerpoint/2010/main" val="1686076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1431E5FD-6071-44B3-89F9-5EE1B6C87DF0}"/>
              </a:ext>
            </a:extLst>
          </p:cNvPr>
          <p:cNvSpPr txBox="1">
            <a:spLocks/>
          </p:cNvSpPr>
          <p:nvPr/>
        </p:nvSpPr>
        <p:spPr>
          <a:xfrm>
            <a:off x="218738" y="1741479"/>
            <a:ext cx="8706523" cy="533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How do people face big </a:t>
            </a:r>
            <a:br>
              <a:rPr lang="en-US" sz="3000" dirty="0"/>
            </a:br>
            <a:r>
              <a:rPr lang="en-US" sz="3000" dirty="0"/>
              <a:t>challenges in biblical times?</a:t>
            </a:r>
          </a:p>
        </p:txBody>
      </p:sp>
      <p:pic>
        <p:nvPicPr>
          <p:cNvPr id="6" name="Picture 5">
            <a:extLst>
              <a:ext uri="{FF2B5EF4-FFF2-40B4-BE49-F238E27FC236}">
                <a16:creationId xmlns:a16="http://schemas.microsoft.com/office/drawing/2014/main" id="{B2B147B2-3188-4FEF-8522-613D3E97BF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2715261"/>
            <a:ext cx="4876800" cy="3251200"/>
          </a:xfrm>
          <a:prstGeom prst="rect">
            <a:avLst/>
          </a:prstGeom>
        </p:spPr>
      </p:pic>
      <p:sp>
        <p:nvSpPr>
          <p:cNvPr id="8" name="Title 4">
            <a:extLst>
              <a:ext uri="{FF2B5EF4-FFF2-40B4-BE49-F238E27FC236}">
                <a16:creationId xmlns:a16="http://schemas.microsoft.com/office/drawing/2014/main" id="{39D52341-959C-492F-8E83-84634FF5AA4D}"/>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0595658C-3FE7-4B61-B2F5-57AF01DD7AB9}"/>
              </a:ext>
            </a:extLst>
          </p:cNvPr>
          <p:cNvSpPr>
            <a:spLocks noGrp="1"/>
          </p:cNvSpPr>
          <p:nvPr>
            <p:ph idx="1"/>
          </p:nvPr>
        </p:nvSpPr>
        <p:spPr>
          <a:xfrm>
            <a:off x="1219200" y="1466178"/>
            <a:ext cx="6705600" cy="2884842"/>
          </a:xfrm>
        </p:spPr>
        <p:txBody>
          <a:bodyPr>
            <a:normAutofit/>
          </a:bodyPr>
          <a:lstStyle/>
          <a:p>
            <a:pPr marL="0" indent="0">
              <a:buNone/>
            </a:pPr>
            <a:r>
              <a:rPr lang="en-US" dirty="0"/>
              <a:t>This chapter covers the following biblical books:</a:t>
            </a:r>
          </a:p>
          <a:p>
            <a:pPr lvl="0"/>
            <a:r>
              <a:rPr lang="en-US" dirty="0"/>
              <a:t>Tobit</a:t>
            </a:r>
          </a:p>
          <a:p>
            <a:pPr lvl="0"/>
            <a:r>
              <a:rPr lang="en-US" dirty="0"/>
              <a:t>Judith</a:t>
            </a:r>
          </a:p>
          <a:p>
            <a:pPr lvl="0"/>
            <a:r>
              <a:rPr lang="en-US" dirty="0"/>
              <a:t>Esther</a:t>
            </a:r>
          </a:p>
          <a:p>
            <a:pPr lvl="0"/>
            <a:r>
              <a:rPr lang="en-US" dirty="0"/>
              <a:t>First and Second </a:t>
            </a:r>
            <a:br>
              <a:rPr lang="en-US" dirty="0"/>
            </a:br>
            <a:r>
              <a:rPr lang="en-US" dirty="0"/>
              <a:t>Maccabees</a:t>
            </a:r>
          </a:p>
          <a:p>
            <a:pPr marL="0" indent="0">
              <a:buNone/>
            </a:pPr>
            <a:endParaRPr lang="en-US" sz="2000" dirty="0"/>
          </a:p>
        </p:txBody>
      </p:sp>
      <p:pic>
        <p:nvPicPr>
          <p:cNvPr id="5" name="Picture 4">
            <a:extLst>
              <a:ext uri="{FF2B5EF4-FFF2-40B4-BE49-F238E27FC236}">
                <a16:creationId xmlns:a16="http://schemas.microsoft.com/office/drawing/2014/main" id="{F36F3E6F-C640-4691-A7BC-3D4FB8E382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399" y="2286000"/>
            <a:ext cx="3640667" cy="3276600"/>
          </a:xfrm>
          <a:prstGeom prst="rect">
            <a:avLst/>
          </a:prstGeom>
        </p:spPr>
      </p:pic>
    </p:spTree>
    <p:extLst>
      <p:ext uri="{BB962C8B-B14F-4D97-AF65-F5344CB8AC3E}">
        <p14:creationId xmlns:p14="http://schemas.microsoft.com/office/powerpoint/2010/main" val="3376960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Tobit</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39063" y="1318032"/>
            <a:ext cx="4991270" cy="4425048"/>
          </a:xfrm>
        </p:spPr>
        <p:txBody>
          <a:bodyPr>
            <a:normAutofit lnSpcReduction="10000"/>
          </a:bodyPr>
          <a:lstStyle/>
          <a:p>
            <a:pPr lvl="0"/>
            <a:r>
              <a:rPr lang="en-US" dirty="0"/>
              <a:t>The Book is set in the eighth century BC, when Assyria conquered Israel.</a:t>
            </a:r>
          </a:p>
          <a:p>
            <a:pPr lvl="0"/>
            <a:r>
              <a:rPr lang="en-US" dirty="0"/>
              <a:t>It was written five hundred years later, when the Greeks were oppressing the Jews.</a:t>
            </a:r>
          </a:p>
          <a:p>
            <a:pPr lvl="0"/>
            <a:r>
              <a:rPr lang="en-US" dirty="0"/>
              <a:t>It is historical fiction about Tobit, Sarah, Tobiah, and the angel Raphael.</a:t>
            </a:r>
          </a:p>
          <a:p>
            <a:pPr lvl="0"/>
            <a:r>
              <a:rPr lang="en-US" dirty="0"/>
              <a:t>Its main message is that God is always present in our lives, with care and concern.</a:t>
            </a:r>
          </a:p>
          <a:p>
            <a:pPr lvl="0"/>
            <a:endParaRPr lang="en-US" dirty="0"/>
          </a:p>
        </p:txBody>
      </p:sp>
      <p:pic>
        <p:nvPicPr>
          <p:cNvPr id="7" name="Picture 6">
            <a:extLst>
              <a:ext uri="{FF2B5EF4-FFF2-40B4-BE49-F238E27FC236}">
                <a16:creationId xmlns:a16="http://schemas.microsoft.com/office/drawing/2014/main" id="{C483B2D6-3361-484E-BC89-16DDDE0BE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0333" y="1219200"/>
            <a:ext cx="2827867" cy="435056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762000"/>
          </a:xfrm>
        </p:spPr>
        <p:txBody>
          <a:bodyPr>
            <a:normAutofit/>
          </a:bodyPr>
          <a:lstStyle/>
          <a:p>
            <a:r>
              <a:rPr lang="en-US" sz="3200" dirty="0"/>
              <a:t>The Book of Judith</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85801" y="1295400"/>
            <a:ext cx="7620000" cy="4229100"/>
          </a:xfrm>
        </p:spPr>
        <p:txBody>
          <a:bodyPr>
            <a:normAutofit/>
          </a:bodyPr>
          <a:lstStyle/>
          <a:p>
            <a:pPr lvl="0"/>
            <a:r>
              <a:rPr lang="en-US" dirty="0"/>
              <a:t>King Nebuchadnezzar sends General Holofernes </a:t>
            </a:r>
            <a:br>
              <a:rPr lang="en-US" dirty="0"/>
            </a:br>
            <a:r>
              <a:rPr lang="en-US" dirty="0"/>
              <a:t>to destroy the Israelites because they won’t fight </a:t>
            </a:r>
            <a:br>
              <a:rPr lang="en-US" dirty="0"/>
            </a:br>
            <a:r>
              <a:rPr lang="en-US" dirty="0"/>
              <a:t>in his war.</a:t>
            </a:r>
          </a:p>
          <a:p>
            <a:pPr lvl="0"/>
            <a:r>
              <a:rPr lang="en-US" dirty="0"/>
              <a:t>The people are about to give up when the widow Judith saves the day by killing Holofernes.</a:t>
            </a:r>
          </a:p>
          <a:p>
            <a:pPr lvl="0"/>
            <a:r>
              <a:rPr lang="en-US" dirty="0"/>
              <a:t>The book ends with a canticle: Judith’s song of praise to God.</a:t>
            </a:r>
          </a:p>
        </p:txBody>
      </p:sp>
      <p:pic>
        <p:nvPicPr>
          <p:cNvPr id="7" name="Picture 6">
            <a:extLst>
              <a:ext uri="{FF2B5EF4-FFF2-40B4-BE49-F238E27FC236}">
                <a16:creationId xmlns:a16="http://schemas.microsoft.com/office/drawing/2014/main" id="{18AFA1E3-902C-794A-BE2D-6152DC8692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6300" y="3810000"/>
            <a:ext cx="3680604" cy="2438400"/>
          </a:xfrm>
          <a:prstGeom prst="rect">
            <a:avLst/>
          </a:prstGeom>
        </p:spPr>
      </p:pic>
    </p:spTree>
    <p:extLst>
      <p:ext uri="{BB962C8B-B14F-4D97-AF65-F5344CB8AC3E}">
        <p14:creationId xmlns:p14="http://schemas.microsoft.com/office/powerpoint/2010/main" val="133974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Book of Esther</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762000" y="1390650"/>
            <a:ext cx="7467600" cy="4229100"/>
          </a:xfrm>
        </p:spPr>
        <p:txBody>
          <a:bodyPr>
            <a:normAutofit/>
          </a:bodyPr>
          <a:lstStyle/>
          <a:p>
            <a:pPr lvl="0"/>
            <a:r>
              <a:rPr lang="en-US" dirty="0"/>
              <a:t>It is set after the Babylonian Exile, when Persia rules Israel.</a:t>
            </a:r>
          </a:p>
          <a:p>
            <a:pPr lvl="0"/>
            <a:r>
              <a:rPr lang="en-US" dirty="0"/>
              <a:t>Evil Haman tries to get King Ahasuerus to carry out genocide against the Jews.</a:t>
            </a:r>
          </a:p>
          <a:p>
            <a:pPr lvl="0"/>
            <a:r>
              <a:rPr lang="en-US" dirty="0"/>
              <a:t>Queen Esther intervenes</a:t>
            </a:r>
            <a:br>
              <a:rPr lang="en-US" dirty="0"/>
            </a:br>
            <a:r>
              <a:rPr lang="en-US" dirty="0"/>
              <a:t>and saves her people.</a:t>
            </a:r>
          </a:p>
          <a:p>
            <a:pPr lvl="0"/>
            <a:r>
              <a:rPr lang="en-US" dirty="0"/>
              <a:t>This book is the origin </a:t>
            </a:r>
            <a:br>
              <a:rPr lang="en-US" dirty="0"/>
            </a:br>
            <a:r>
              <a:rPr lang="en-US" dirty="0"/>
              <a:t>of the Jewish feast of </a:t>
            </a:r>
            <a:br>
              <a:rPr lang="en-US" dirty="0"/>
            </a:br>
            <a:r>
              <a:rPr lang="en-US" dirty="0"/>
              <a:t>Purim.</a:t>
            </a:r>
          </a:p>
        </p:txBody>
      </p:sp>
      <p:pic>
        <p:nvPicPr>
          <p:cNvPr id="7" name="Picture 6">
            <a:extLst>
              <a:ext uri="{FF2B5EF4-FFF2-40B4-BE49-F238E27FC236}">
                <a16:creationId xmlns:a16="http://schemas.microsoft.com/office/drawing/2014/main" id="{51DB529D-0E9C-B74A-83E0-BE66289366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200" y="2752725"/>
            <a:ext cx="3794628" cy="2743200"/>
          </a:xfrm>
          <a:prstGeom prst="rect">
            <a:avLst/>
          </a:prstGeom>
        </p:spPr>
      </p:pic>
    </p:spTree>
    <p:extLst>
      <p:ext uri="{BB962C8B-B14F-4D97-AF65-F5344CB8AC3E}">
        <p14:creationId xmlns:p14="http://schemas.microsoft.com/office/powerpoint/2010/main" val="418232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First Maccabees: Fighting a Just War</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33400" y="1447800"/>
            <a:ext cx="7086600" cy="4305300"/>
          </a:xfrm>
        </p:spPr>
        <p:txBody>
          <a:bodyPr>
            <a:normAutofit/>
          </a:bodyPr>
          <a:lstStyle/>
          <a:p>
            <a:pPr lvl="0"/>
            <a:r>
              <a:rPr lang="en-US" dirty="0"/>
              <a:t>Jewish oppression under the Greeks becomes outright persecution under the reign of Antiochus IV Epiphanes.</a:t>
            </a:r>
          </a:p>
          <a:p>
            <a:pPr lvl="0"/>
            <a:r>
              <a:rPr lang="en-US" dirty="0"/>
              <a:t>Judas Maccabeus</a:t>
            </a:r>
            <a:br>
              <a:rPr lang="en-US" dirty="0"/>
            </a:br>
            <a:r>
              <a:rPr lang="en-US" dirty="0"/>
              <a:t>(the “hammer”) leads</a:t>
            </a:r>
            <a:br>
              <a:rPr lang="en-US" dirty="0"/>
            </a:br>
            <a:r>
              <a:rPr lang="en-US" dirty="0"/>
              <a:t>the successful Jewish </a:t>
            </a:r>
            <a:br>
              <a:rPr lang="en-US" dirty="0"/>
            </a:br>
            <a:r>
              <a:rPr lang="en-US" dirty="0"/>
              <a:t>revolt against the Greeks.</a:t>
            </a:r>
          </a:p>
          <a:p>
            <a:pPr lvl="0"/>
            <a:r>
              <a:rPr lang="en-US" dirty="0"/>
              <a:t>The Jews purify and </a:t>
            </a:r>
            <a:br>
              <a:rPr lang="en-US" dirty="0"/>
            </a:br>
            <a:r>
              <a:rPr lang="en-US" dirty="0"/>
              <a:t>rededicate the Temple.</a:t>
            </a:r>
          </a:p>
          <a:p>
            <a:pPr marL="0" lvl="0" indent="0">
              <a:buNone/>
            </a:pPr>
            <a:endParaRPr lang="en-US" dirty="0"/>
          </a:p>
        </p:txBody>
      </p:sp>
      <p:pic>
        <p:nvPicPr>
          <p:cNvPr id="4" name="Picture 3">
            <a:extLst>
              <a:ext uri="{FF2B5EF4-FFF2-40B4-BE49-F238E27FC236}">
                <a16:creationId xmlns:a16="http://schemas.microsoft.com/office/drawing/2014/main" id="{80DA08BE-B0EE-7646-892B-5AFD42C732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2743200"/>
            <a:ext cx="3865352" cy="2895600"/>
          </a:xfrm>
          <a:prstGeom prst="rect">
            <a:avLst/>
          </a:prstGeom>
        </p:spPr>
      </p:pic>
    </p:spTree>
    <p:extLst>
      <p:ext uri="{BB962C8B-B14F-4D97-AF65-F5344CB8AC3E}">
        <p14:creationId xmlns:p14="http://schemas.microsoft.com/office/powerpoint/2010/main" val="3711527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Second Maccabees: Witness Testimony</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63033" y="1524000"/>
            <a:ext cx="4466167" cy="4305300"/>
          </a:xfrm>
        </p:spPr>
        <p:txBody>
          <a:bodyPr>
            <a:normAutofit fontScale="92500" lnSpcReduction="10000"/>
          </a:bodyPr>
          <a:lstStyle/>
          <a:p>
            <a:pPr lvl="0"/>
            <a:r>
              <a:rPr lang="en-US" dirty="0"/>
              <a:t>This book focuses on how</a:t>
            </a:r>
            <a:br>
              <a:rPr lang="en-US" dirty="0"/>
            </a:br>
            <a:r>
              <a:rPr lang="en-US" dirty="0"/>
              <a:t>Jews responded to persecution under the Greeks.</a:t>
            </a:r>
          </a:p>
          <a:p>
            <a:pPr lvl="0"/>
            <a:r>
              <a:rPr lang="en-US" dirty="0"/>
              <a:t>Many Jews would rather die as martyrs than break God’s Law, including the kosher dietary laws.</a:t>
            </a:r>
          </a:p>
          <a:p>
            <a:pPr lvl="0"/>
            <a:r>
              <a:rPr lang="en-US" dirty="0"/>
              <a:t>The elder, Eleazar, provides an unforgettable example of virtue when he chooses death over denouncing his faith, inspiring others, especially the young,</a:t>
            </a:r>
            <a:br>
              <a:rPr lang="en-US" dirty="0"/>
            </a:br>
            <a:r>
              <a:rPr lang="en-US" dirty="0"/>
              <a:t>to do the same.</a:t>
            </a:r>
          </a:p>
          <a:p>
            <a:pPr marL="0" lvl="0" indent="0">
              <a:buNone/>
            </a:pPr>
            <a:endParaRPr lang="en-US" dirty="0"/>
          </a:p>
        </p:txBody>
      </p:sp>
      <p:pic>
        <p:nvPicPr>
          <p:cNvPr id="5" name="Picture 4">
            <a:extLst>
              <a:ext uri="{FF2B5EF4-FFF2-40B4-BE49-F238E27FC236}">
                <a16:creationId xmlns:a16="http://schemas.microsoft.com/office/drawing/2014/main" id="{84137A9B-6A60-9D45-940B-A994B7A5F1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8903" y="1574444"/>
            <a:ext cx="3294615" cy="4014630"/>
          </a:xfrm>
          <a:prstGeom prst="rect">
            <a:avLst/>
          </a:prstGeom>
        </p:spPr>
      </p:pic>
    </p:spTree>
    <p:extLst>
      <p:ext uri="{BB962C8B-B14F-4D97-AF65-F5344CB8AC3E}">
        <p14:creationId xmlns:p14="http://schemas.microsoft.com/office/powerpoint/2010/main" val="2708550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482263" cy="533400"/>
          </a:xfrm>
        </p:spPr>
        <p:txBody>
          <a:bodyPr>
            <a:noAutofit/>
          </a:bodyPr>
          <a:lstStyle/>
          <a:p>
            <a:r>
              <a:rPr lang="en-US" sz="3200" dirty="0"/>
              <a:t>Another Theme from Maccabees: </a:t>
            </a:r>
            <a:br>
              <a:rPr lang="en-US" sz="3200" dirty="0"/>
            </a:br>
            <a:r>
              <a:rPr lang="en-US" sz="3200" dirty="0"/>
              <a:t>Life after Death </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838200" y="1752600"/>
            <a:ext cx="4876800" cy="42097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The martyrdom of a mother and her seven sons offers a painful example of the cruelty the Jewish People face.</a:t>
            </a:r>
          </a:p>
          <a:p>
            <a:pPr lvl="0"/>
            <a:r>
              <a:rPr lang="en-US" dirty="0"/>
              <a:t>Willingness to suffer and die as martyrs reflects the Jews’ growing belief in life after death.</a:t>
            </a:r>
          </a:p>
          <a:p>
            <a:pPr lvl="0"/>
            <a:r>
              <a:rPr lang="en-US" dirty="0"/>
              <a:t>Belief in the resurrection of</a:t>
            </a:r>
            <a:br>
              <a:rPr lang="en-US" dirty="0"/>
            </a:br>
            <a:r>
              <a:rPr lang="en-US" dirty="0"/>
              <a:t>the dead is part of the Divine Revelation in Scripture.</a:t>
            </a:r>
          </a:p>
          <a:p>
            <a:pPr marL="0" lvl="0" indent="0">
              <a:buNone/>
            </a:pPr>
            <a:endParaRPr lang="en-US" dirty="0"/>
          </a:p>
        </p:txBody>
      </p:sp>
      <p:pic>
        <p:nvPicPr>
          <p:cNvPr id="5" name="Picture 4">
            <a:extLst>
              <a:ext uri="{FF2B5EF4-FFF2-40B4-BE49-F238E27FC236}">
                <a16:creationId xmlns:a16="http://schemas.microsoft.com/office/drawing/2014/main" id="{0A6E9018-C2FF-6C41-A9E1-7F5940DA78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1583326"/>
            <a:ext cx="2895600" cy="4548278"/>
          </a:xfrm>
          <a:prstGeom prst="rect">
            <a:avLst/>
          </a:prstGeom>
        </p:spPr>
      </p:pic>
    </p:spTree>
    <p:extLst>
      <p:ext uri="{BB962C8B-B14F-4D97-AF65-F5344CB8AC3E}">
        <p14:creationId xmlns:p14="http://schemas.microsoft.com/office/powerpoint/2010/main" val="3507123225"/>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889</TotalTime>
  <Words>802</Words>
  <Application>Microsoft Office PowerPoint</Application>
  <PresentationFormat>On-screen Show (4:3)</PresentationFormat>
  <Paragraphs>72</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Ordinary People Give  Extraordinary Witness</vt:lpstr>
      <vt:lpstr>PowerPoint Presentation</vt:lpstr>
      <vt:lpstr>PowerPoint Presentation</vt:lpstr>
      <vt:lpstr>The Book of Tobit</vt:lpstr>
      <vt:lpstr>The Book of Judith</vt:lpstr>
      <vt:lpstr>The Book of Esther</vt:lpstr>
      <vt:lpstr>First Maccabees: Fighting a Just War</vt:lpstr>
      <vt:lpstr>Second Maccabees: Witness Testimony</vt:lpstr>
      <vt:lpstr>Another Theme from Maccabees:  Life after Death </vt:lpstr>
      <vt:lpstr>More about Life after Death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94</cp:revision>
  <dcterms:created xsi:type="dcterms:W3CDTF">2011-01-10T17:35:40Z</dcterms:created>
  <dcterms:modified xsi:type="dcterms:W3CDTF">2019-02-15T17:32:48Z</dcterms:modified>
</cp:coreProperties>
</file>